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5" r:id="rId2"/>
    <p:sldId id="270" r:id="rId3"/>
    <p:sldId id="271" r:id="rId4"/>
    <p:sldId id="273" r:id="rId5"/>
    <p:sldId id="272" r:id="rId6"/>
    <p:sldId id="274" r:id="rId7"/>
    <p:sldId id="281" r:id="rId8"/>
    <p:sldId id="259" r:id="rId9"/>
    <p:sldId id="257" r:id="rId10"/>
    <p:sldId id="258" r:id="rId11"/>
    <p:sldId id="261" r:id="rId12"/>
    <p:sldId id="262" r:id="rId13"/>
    <p:sldId id="263" r:id="rId14"/>
    <p:sldId id="264" r:id="rId15"/>
    <p:sldId id="265" r:id="rId16"/>
    <p:sldId id="277" r:id="rId17"/>
    <p:sldId id="266" r:id="rId18"/>
    <p:sldId id="268" r:id="rId19"/>
    <p:sldId id="269" r:id="rId20"/>
    <p:sldId id="267" r:id="rId21"/>
    <p:sldId id="283" r:id="rId22"/>
    <p:sldId id="282" r:id="rId23"/>
    <p:sldId id="278" r:id="rId24"/>
    <p:sldId id="279" r:id="rId25"/>
    <p:sldId id="280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BAAC-068F-4085-8D75-F4EA1FC3B4B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EAF617-D00D-4AA4-BE18-6287F0A50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BAAC-068F-4085-8D75-F4EA1FC3B4B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F617-D00D-4AA4-BE18-6287F0A50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BAAC-068F-4085-8D75-F4EA1FC3B4B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F617-D00D-4AA4-BE18-6287F0A50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BAAC-068F-4085-8D75-F4EA1FC3B4B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EAF617-D00D-4AA4-BE18-6287F0A50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BAAC-068F-4085-8D75-F4EA1FC3B4B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F617-D00D-4AA4-BE18-6287F0A50D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BAAC-068F-4085-8D75-F4EA1FC3B4B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F617-D00D-4AA4-BE18-6287F0A50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BAAC-068F-4085-8D75-F4EA1FC3B4B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EAF617-D00D-4AA4-BE18-6287F0A50D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BAAC-068F-4085-8D75-F4EA1FC3B4B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F617-D00D-4AA4-BE18-6287F0A50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BAAC-068F-4085-8D75-F4EA1FC3B4B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F617-D00D-4AA4-BE18-6287F0A50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BAAC-068F-4085-8D75-F4EA1FC3B4B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F617-D00D-4AA4-BE18-6287F0A50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BAAC-068F-4085-8D75-F4EA1FC3B4B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F617-D00D-4AA4-BE18-6287F0A50D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D9BAAC-068F-4085-8D75-F4EA1FC3B4B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EAF617-D00D-4AA4-BE18-6287F0A50D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1.bp.blogspot.com/-oi9YNVB505w/TXFmuVlArgI/AAAAAAAAAb4/ZwEvMFL6Wgs/s1600/tablica_bradisa_2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1.bp.blogspot.com/-dxKlxlX2ONo/TXFlEoPfsoI/AAAAAAAAAbo/puN2XsadhVc/s1600/tablica_bradisa_1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linux" TargetMode="External"/><Relationship Id="rId2" Type="http://schemas.openxmlformats.org/officeDocument/2006/relationships/hyperlink" Target="http://shkolazhizn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1555.ucoz.ru/publ/matematiki_tverskoj_zemli_chast_2_bradis_avtor_shiroko_izvestnykh_chetyrjokhznachnykh_matematicheskikh_tablic/1-1-0-3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714356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МБОУ «СОШ пос. Придорожный»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428736"/>
            <a:ext cx="30718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Выполнили:</a:t>
            </a:r>
          </a:p>
          <a:p>
            <a:r>
              <a:rPr lang="ru-RU" sz="1600" b="1" dirty="0" smtClean="0"/>
              <a:t>обучающиеся 9 класса</a:t>
            </a:r>
          </a:p>
          <a:p>
            <a:r>
              <a:rPr lang="ru-RU" sz="1600" b="1" dirty="0" smtClean="0"/>
              <a:t>МБОУ  «СОШ п. Придорожный»</a:t>
            </a:r>
          </a:p>
          <a:p>
            <a:r>
              <a:rPr lang="ru-RU" sz="1600" b="1" dirty="0" smtClean="0"/>
              <a:t>Данилова Ольга,</a:t>
            </a:r>
          </a:p>
          <a:p>
            <a:r>
              <a:rPr lang="ru-RU" sz="1600" b="1" dirty="0" smtClean="0"/>
              <a:t>Филиппова Светлана.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Руководитель:</a:t>
            </a:r>
          </a:p>
          <a:p>
            <a:r>
              <a:rPr lang="ru-RU" sz="1600" b="1" dirty="0" smtClean="0"/>
              <a:t>учитель математики</a:t>
            </a:r>
          </a:p>
          <a:p>
            <a:r>
              <a:rPr lang="ru-RU" sz="1600" b="1" dirty="0" smtClean="0"/>
              <a:t>Ильина Л. В.</a:t>
            </a:r>
          </a:p>
          <a:p>
            <a:r>
              <a:rPr lang="ru-RU" dirty="0" smtClean="0">
                <a:solidFill>
                  <a:srgbClr val="CCECFF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4293096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«Забытые имена»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5357826"/>
            <a:ext cx="3078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     2015  год</a:t>
            </a:r>
            <a:r>
              <a:rPr lang="ru-RU" dirty="0" smtClean="0"/>
              <a:t>                              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340768"/>
            <a:ext cx="295232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cap="none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cap="none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библиотеки мы собирали, изучали и анализировали  информацию про жизненный путь и научные труды </a:t>
            </a:r>
            <a:br>
              <a:rPr lang="ru-RU" sz="2800" cap="none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В.М. </a:t>
            </a:r>
            <a:r>
              <a:rPr lang="ru-RU" sz="2800" cap="none" spc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cap="none" spc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радиса</a:t>
            </a:r>
            <a:endParaRPr lang="ru-RU" sz="2800" cap="none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2071678"/>
            <a:ext cx="2928942" cy="390348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16" y="2143116"/>
            <a:ext cx="4462309" cy="33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3284984"/>
            <a:ext cx="2624336" cy="2565648"/>
          </a:xfrm>
        </p:spPr>
        <p:txBody>
          <a:bodyPr>
            <a:noAutofit/>
          </a:bodyPr>
          <a:lstStyle/>
          <a:p>
            <a:r>
              <a:rPr lang="ru-RU" sz="2400" cap="none" spc="0" dirty="0" smtClean="0"/>
              <a:t>70% - художественные произведения</a:t>
            </a:r>
            <a:br>
              <a:rPr lang="ru-RU" sz="2400" cap="none" spc="0" dirty="0" smtClean="0"/>
            </a:br>
            <a:r>
              <a:rPr lang="ru-RU" sz="2400" cap="none" spc="0" dirty="0" smtClean="0"/>
              <a:t>30% - газеты, журналы и интернет</a:t>
            </a:r>
            <a:endParaRPr lang="ru-RU" sz="2400" cap="none" spc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1643050"/>
            <a:ext cx="2340090" cy="1755068"/>
          </a:xfrm>
        </p:spPr>
      </p:pic>
      <p:sp>
        <p:nvSpPr>
          <p:cNvPr id="5" name="Прямоугольник 4"/>
          <p:cNvSpPr/>
          <p:nvPr/>
        </p:nvSpPr>
        <p:spPr>
          <a:xfrm>
            <a:off x="1571604" y="571480"/>
            <a:ext cx="6024732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Какие книги, кроме учебников они открывают?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2428868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Autofit/>
          </a:bodyPr>
          <a:lstStyle/>
          <a:p>
            <a:r>
              <a:rPr lang="ru-RU" sz="2800" cap="none" spc="0" dirty="0" smtClean="0"/>
              <a:t>Каких выдающихся личностей по имени Владимир вы знаете?</a:t>
            </a:r>
            <a:endParaRPr lang="ru-RU" sz="2800" cap="none" spc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21" y="2500306"/>
            <a:ext cx="3810027" cy="28575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2500306"/>
            <a:ext cx="3817277" cy="286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84784"/>
            <a:ext cx="6248400" cy="1456373"/>
          </a:xfrm>
        </p:spPr>
        <p:txBody>
          <a:bodyPr>
            <a:noAutofit/>
          </a:bodyPr>
          <a:lstStyle/>
          <a:p>
            <a:r>
              <a:rPr lang="ru-RU" sz="2400" cap="none" spc="0" dirty="0" smtClean="0"/>
              <a:t>Третий, заключительный вопрос звучал следующим образом: «Знаете ли вы, кто такой Владимир </a:t>
            </a:r>
            <a:r>
              <a:rPr lang="ru-RU" sz="2400" cap="none" spc="0" dirty="0"/>
              <a:t>М</a:t>
            </a:r>
            <a:r>
              <a:rPr lang="ru-RU" sz="2400" cap="none" spc="0" dirty="0" smtClean="0"/>
              <a:t>одестович </a:t>
            </a:r>
            <a:r>
              <a:rPr lang="ru-RU" sz="2400" cap="none" spc="0" dirty="0" err="1"/>
              <a:t>Б</a:t>
            </a:r>
            <a:r>
              <a:rPr lang="ru-RU" sz="2400" cap="none" spc="0" dirty="0" err="1" smtClean="0"/>
              <a:t>радис</a:t>
            </a:r>
            <a:r>
              <a:rPr lang="ru-RU" sz="2400" cap="none" spc="0" dirty="0" smtClean="0"/>
              <a:t>?» Самым популярным ответом был: «Это тот, кто написал таблицы </a:t>
            </a:r>
            <a:r>
              <a:rPr lang="ru-RU" sz="2400" cap="none" spc="0" dirty="0" err="1" smtClean="0"/>
              <a:t>Брадиса</a:t>
            </a:r>
            <a:r>
              <a:rPr lang="ru-RU" sz="2400" cap="none" spc="0" dirty="0" smtClean="0"/>
              <a:t>», а ученики среднего звена, которые ещё не встречались с «таблицами» на уроках математики, сказали, что не знают кто это.</a:t>
            </a:r>
            <a:endParaRPr lang="ru-RU" sz="2400" cap="none" spc="0" dirty="0"/>
          </a:p>
        </p:txBody>
      </p:sp>
    </p:spTree>
    <p:extLst>
      <p:ext uri="{BB962C8B-B14F-4D97-AF65-F5344CB8AC3E}">
        <p14:creationId xmlns:p14="http://schemas.microsoft.com/office/powerpoint/2010/main" val="3499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14096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Итак: Кто же такой Владимир Модестович </a:t>
            </a:r>
            <a:r>
              <a:rPr lang="ru-RU" dirty="0" err="1" smtClean="0"/>
              <a:t>Брадис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7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420888"/>
            <a:ext cx="3448472" cy="114448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Брадис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 Владимир </a:t>
            </a:r>
            <a:r>
              <a:rPr lang="ru-RU" dirty="0"/>
              <a:t>Модестович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3645024"/>
            <a:ext cx="5104656" cy="1474258"/>
          </a:xfrm>
        </p:spPr>
        <p:txBody>
          <a:bodyPr/>
          <a:lstStyle/>
          <a:p>
            <a:pPr indent="0" algn="ctr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(</a:t>
            </a:r>
            <a:r>
              <a:rPr lang="ru-RU" dirty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23 декабря 1890 </a:t>
            </a:r>
            <a:endParaRPr lang="ru-RU" dirty="0" smtClean="0">
              <a:effectLst>
                <a:glow rad="101600">
                  <a:srgbClr val="00B0F0">
                    <a:alpha val="60000"/>
                  </a:srgbClr>
                </a:glow>
              </a:effectLst>
            </a:endParaRPr>
          </a:p>
          <a:p>
            <a:pPr indent="0" algn="ctr">
              <a:buNone/>
            </a:pPr>
            <a:r>
              <a:rPr lang="ru-RU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— </a:t>
            </a:r>
            <a:r>
              <a:rPr lang="ru-RU" dirty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23 мая 1975)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93" y="1124744"/>
            <a:ext cx="2952328" cy="466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 </a:t>
            </a:r>
            <a:endParaRPr lang="ru-RU" dirty="0"/>
          </a:p>
        </p:txBody>
      </p:sp>
      <p:pic>
        <p:nvPicPr>
          <p:cNvPr id="4" name="Содержимое 3" descr="http://gubernia.pskovregion.org/number_19/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286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ubernia.pskovregion.org/number_19/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428736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ubernia.pskovregion.org/number_19/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286124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196752"/>
            <a:ext cx="3888432" cy="4869904"/>
          </a:xfrm>
        </p:spPr>
        <p:txBody>
          <a:bodyPr>
            <a:noAutofit/>
          </a:bodyPr>
          <a:lstStyle/>
          <a:p>
            <a:r>
              <a:rPr lang="ru-RU" sz="1400" dirty="0"/>
              <a:t> </a:t>
            </a:r>
            <a:endParaRPr lang="ru-RU" sz="1600" cap="none" spc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229227" cy="811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В.М.Брадис. 1907г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811" y="1844824"/>
            <a:ext cx="30003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260648"/>
            <a:ext cx="56886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Владимир Модестович </a:t>
            </a:r>
            <a:r>
              <a:rPr lang="ru-RU" sz="2800" dirty="0" err="1" smtClean="0"/>
              <a:t>Брадис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82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ubl.lib.ru/ARCHIVES/B/BRADIS_Vladimir_Modestovich/.Online/Ovmr38O1.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00039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ubl.lib.ru/ARCHIVES/B/BRADIS_Vladimir_Modestovich/.Online/Ovmr59O1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00174"/>
            <a:ext cx="30003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3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764704"/>
            <a:ext cx="4496544" cy="4869160"/>
          </a:xfrm>
        </p:spPr>
        <p:txBody>
          <a:bodyPr>
            <a:normAutofit fontScale="90000"/>
          </a:bodyPr>
          <a:lstStyle/>
          <a:p>
            <a:r>
              <a:rPr lang="ru-RU" sz="2000" cap="none" spc="0" dirty="0"/>
              <a:t>Учёный, педагог, математик, профессор, член-корреспондент Академии педагогических наук. Он является составителем знаменитых "Четырехзначных математических таблиц", по которым училось не одно поколение учеников средних школ нашей страны, эти таблицы все так и называли - "Таблицы </a:t>
            </a:r>
            <a:r>
              <a:rPr lang="ru-RU" sz="2000" cap="none" spc="0" dirty="0" err="1"/>
              <a:t>Брадиса</a:t>
            </a:r>
            <a:r>
              <a:rPr lang="ru-RU" sz="2000" cap="none" spc="0" dirty="0"/>
              <a:t>", они и по сей день применяются на уроках геометрии в российских школах при изучении темы "Решение треугольников". В.М. </a:t>
            </a:r>
            <a:r>
              <a:rPr lang="ru-RU" sz="2000" cap="none" spc="0" dirty="0" err="1"/>
              <a:t>Брадисом</a:t>
            </a:r>
            <a:r>
              <a:rPr lang="ru-RU" sz="2000" cap="none" spc="0" dirty="0"/>
              <a:t> написано более ста различных статей, учебников, учебных пособий, исследований по математике и методике её преподавания</a:t>
            </a:r>
            <a:r>
              <a:rPr lang="ru-RU" sz="1600" cap="none" spc="0" dirty="0"/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098556"/>
            <a:ext cx="2860784" cy="429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7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301432" cy="1857388"/>
          </a:xfrm>
        </p:spPr>
        <p:txBody>
          <a:bodyPr>
            <a:normAutofit/>
          </a:bodyPr>
          <a:lstStyle/>
          <a:p>
            <a:r>
              <a:rPr lang="ru-RU" dirty="0" smtClean="0"/>
              <a:t>Путин </a:t>
            </a:r>
            <a:br>
              <a:rPr lang="ru-RU" dirty="0" smtClean="0"/>
            </a:br>
            <a:r>
              <a:rPr lang="ru-RU" dirty="0" smtClean="0"/>
              <a:t>Владимир Владимирович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2071678"/>
            <a:ext cx="3151921" cy="4525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357430"/>
            <a:ext cx="4071966" cy="272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GGER_PHOTO_ID_5580354359541149186" descr="Таблица брадиса для блондинок, тригонометрия. Математика для блондинок.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357430"/>
            <a:ext cx="285752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2" t="2439" r="6122"/>
          <a:stretch>
            <a:fillRect/>
          </a:stretch>
        </p:blipFill>
        <p:spPr bwMode="auto">
          <a:xfrm>
            <a:off x="5214942" y="2214554"/>
            <a:ext cx="2857520" cy="36576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28794" y="928670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"Четырёхзначные математические таблицы".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46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Проект2015\20150218_085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73122" y="16144964"/>
            <a:ext cx="31089601" cy="23317200"/>
          </a:xfrm>
          <a:prstGeom prst="rect">
            <a:avLst/>
          </a:prstGeom>
          <a:noFill/>
        </p:spPr>
      </p:pic>
      <p:pic>
        <p:nvPicPr>
          <p:cNvPr id="3" name="Рисунок 2" descr="20150218_0859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714752"/>
            <a:ext cx="3714776" cy="2786082"/>
          </a:xfrm>
          <a:prstGeom prst="rect">
            <a:avLst/>
          </a:prstGeom>
        </p:spPr>
      </p:pic>
      <p:pic>
        <p:nvPicPr>
          <p:cNvPr id="4" name="Рисунок 3" descr="20150218_0859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500042"/>
            <a:ext cx="3714776" cy="2786082"/>
          </a:xfrm>
          <a:prstGeom prst="rect">
            <a:avLst/>
          </a:prstGeom>
        </p:spPr>
      </p:pic>
      <p:pic>
        <p:nvPicPr>
          <p:cNvPr id="5" name="Рисунок 4" descr="20150218_08593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28604"/>
            <a:ext cx="3810027" cy="2857520"/>
          </a:xfrm>
          <a:prstGeom prst="rect">
            <a:avLst/>
          </a:prstGeom>
        </p:spPr>
      </p:pic>
      <p:pic>
        <p:nvPicPr>
          <p:cNvPr id="6" name="Рисунок 5" descr="20150218_08592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643314"/>
            <a:ext cx="3810027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714356"/>
          <a:ext cx="8572560" cy="485778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48310"/>
                <a:gridCol w="2649700"/>
                <a:gridCol w="2230979"/>
                <a:gridCol w="1743571"/>
              </a:tblGrid>
              <a:tr h="1214447">
                <a:tc>
                  <a:txBody>
                    <a:bodyPr/>
                    <a:lstStyle/>
                    <a:p>
                      <a:r>
                        <a:rPr lang="ru-RU" dirty="0" smtClean="0"/>
                        <a:t>  Тема.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r>
                        <a:rPr lang="ru-RU" baseline="0" dirty="0" smtClean="0"/>
                        <a:t> затраченное 1-ой группой.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затраченное 2-ой группой.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14447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Произведение двухзначных чисел.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минута 30 секунд.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45 секунд.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Экономия время 50%</a:t>
                      </a:r>
                      <a:endParaRPr lang="ru-RU" dirty="0"/>
                    </a:p>
                  </a:txBody>
                  <a:tcPr/>
                </a:tc>
              </a:tr>
              <a:tr h="1214447">
                <a:tc>
                  <a:txBody>
                    <a:bodyPr/>
                    <a:lstStyle/>
                    <a:p>
                      <a:r>
                        <a:rPr lang="ru-RU" dirty="0" smtClean="0"/>
                        <a:t>Длина окружности.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 минуты.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43 секунды.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Затрачено время  в 2,8</a:t>
                      </a:r>
                      <a:r>
                        <a:rPr lang="ru-RU" baseline="0" dirty="0" smtClean="0"/>
                        <a:t> раза меньше.</a:t>
                      </a:r>
                      <a:endParaRPr lang="ru-RU" dirty="0"/>
                    </a:p>
                  </a:txBody>
                  <a:tcPr/>
                </a:tc>
              </a:tr>
              <a:tr h="1214447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 круга.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4 минуты.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45 секунд.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Затрачено время в 5,3 раза меньше.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BLOGGER_PHOTO_ID_5580352543485047426" descr="Таблица брадиса для блондинок. Математика для блондинок.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3876704" cy="353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Надгробие Владимира Модестовича Брадиса на Дмитрово-Черкасском кладбище города Твери"/>
          <p:cNvPicPr>
            <a:picLocks noGrp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714488"/>
            <a:ext cx="3571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Великий российский учёный</a:t>
            </a:r>
            <a:br>
              <a:rPr lang="ru-RU" dirty="0" smtClean="0"/>
            </a:br>
            <a:r>
              <a:rPr lang="ru-RU" dirty="0" smtClean="0"/>
              <a:t> Михаил Ломоносов </a:t>
            </a:r>
            <a:endParaRPr lang="ru-RU" dirty="0"/>
          </a:p>
        </p:txBody>
      </p:sp>
      <p:pic>
        <p:nvPicPr>
          <p:cNvPr id="31746" name="Picture 2" descr="G:\брадис\e6195c12d4e483ffb25cacd4827bb20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5171" y="1554163"/>
            <a:ext cx="6286058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u="sng" dirty="0" smtClean="0"/>
          </a:p>
          <a:p>
            <a:pPr algn="ctr"/>
            <a:r>
              <a:rPr lang="ru-RU" sz="4400" b="1" i="1" u="sng" dirty="0" smtClean="0"/>
              <a:t>Спасибо за внимание!</a:t>
            </a:r>
          </a:p>
          <a:p>
            <a:pPr algn="ctr"/>
            <a:endParaRPr lang="ru-RU" sz="4400" b="1" i="1" u="sng" dirty="0" smtClean="0"/>
          </a:p>
          <a:p>
            <a:pPr algn="ctr"/>
            <a:r>
              <a:rPr lang="ru-RU" sz="4400" b="1" i="1" u="sng" dirty="0" smtClean="0"/>
              <a:t>Желаем творческих успехов!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Литература и Web-ресурсы: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1060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Глейзер Г.И. История математики в школе VII- VIII </a:t>
            </a:r>
            <a:r>
              <a:rPr lang="ru-RU" dirty="0" err="1" smtClean="0"/>
              <a:t>кл</a:t>
            </a:r>
            <a:r>
              <a:rPr lang="ru-RU" dirty="0" smtClean="0"/>
              <a:t>. Пособие для учителей.- М: Просвещение, 1982. - 240 с.</a:t>
            </a:r>
            <a:br>
              <a:rPr lang="ru-RU" dirty="0" smtClean="0"/>
            </a:br>
            <a:r>
              <a:rPr lang="ru-RU" dirty="0" smtClean="0"/>
              <a:t>2.Пичурин Л.Ф. За страницами учебника алгебры: Кн. для учащихся 7 — 9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  <a:r>
              <a:rPr lang="ru-RU" dirty="0" err="1" smtClean="0"/>
              <a:t>сред.шк</a:t>
            </a:r>
            <a:r>
              <a:rPr lang="ru-RU" dirty="0" smtClean="0"/>
              <a:t>. - М:Просвещение, 1990.- 224 с.</a:t>
            </a:r>
            <a:br>
              <a:rPr lang="ru-RU" dirty="0" smtClean="0"/>
            </a:br>
            <a:r>
              <a:rPr lang="ru-RU" dirty="0" smtClean="0"/>
              <a:t>3. Учитель учителей / З.Васильева // Псковская земля. История в лицах. "Сии </a:t>
            </a:r>
            <a:r>
              <a:rPr lang="ru-RU" dirty="0" err="1" smtClean="0"/>
              <a:t>бо</a:t>
            </a:r>
            <a:r>
              <a:rPr lang="ru-RU" dirty="0" smtClean="0"/>
              <a:t> люди </a:t>
            </a:r>
            <a:r>
              <a:rPr lang="ru-RU" dirty="0" err="1" smtClean="0"/>
              <a:t>крылати</a:t>
            </a:r>
            <a:r>
              <a:rPr lang="ru-RU" dirty="0" smtClean="0"/>
              <a:t>...". - М.,2007. - С.308-315.</a:t>
            </a:r>
          </a:p>
          <a:p>
            <a:r>
              <a:rPr lang="ru-RU" dirty="0" smtClean="0"/>
              <a:t>4.Шибасов Л.П. За страницами учебника математики: </a:t>
            </a:r>
            <a:r>
              <a:rPr lang="ru-RU" dirty="0" err="1" smtClean="0"/>
              <a:t>математ</a:t>
            </a:r>
            <a:r>
              <a:rPr lang="ru-RU" dirty="0" smtClean="0"/>
              <a:t>. Анализ. Теория вероятностей: пособие для учащихся 10 — 11 </a:t>
            </a:r>
            <a:r>
              <a:rPr lang="ru-RU" dirty="0" err="1" smtClean="0"/>
              <a:t>кл</a:t>
            </a:r>
            <a:r>
              <a:rPr lang="ru-RU" dirty="0" smtClean="0"/>
              <a:t>. /</a:t>
            </a:r>
            <a:r>
              <a:rPr lang="ru-RU" dirty="0" err="1" smtClean="0"/>
              <a:t>Л.П.Шибасов</a:t>
            </a:r>
            <a:r>
              <a:rPr lang="ru-RU" dirty="0" smtClean="0"/>
              <a:t>, </a:t>
            </a:r>
            <a:r>
              <a:rPr lang="ru-RU" dirty="0" err="1" smtClean="0"/>
              <a:t>З.Ф.Шибасова</a:t>
            </a:r>
            <a:r>
              <a:rPr lang="ru-RU" dirty="0" smtClean="0"/>
              <a:t>. - М: Просвещение, 2008.- 223 с. </a:t>
            </a:r>
            <a:br>
              <a:rPr lang="ru-RU" dirty="0" smtClean="0"/>
            </a:br>
            <a:r>
              <a:rPr lang="ru-RU" dirty="0" smtClean="0"/>
              <a:t>4. http://shkolazhizni.ru</a:t>
            </a:r>
            <a:r>
              <a:rPr lang="ru-RU" dirty="0" smtClean="0">
                <a:hlinkClick r:id="rId2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5. </a:t>
            </a:r>
            <a:r>
              <a:rPr lang="ru-RU" dirty="0" smtClean="0">
                <a:solidFill>
                  <a:schemeClr val="tx1"/>
                </a:solidFill>
                <a:hlinkClick r:id="rId3"/>
              </a:rPr>
              <a:t>http://ru.wikipedia.org/wiki/Linux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6.</a:t>
            </a:r>
            <a:r>
              <a:rPr lang="ru-RU" u="sng" dirty="0" smtClean="0">
                <a:solidFill>
                  <a:schemeClr val="tx1"/>
                </a:solidFill>
                <a:hlinkClick r:id="rId4"/>
              </a:rPr>
              <a:t>http://school1555.ucoz.ru/</a:t>
            </a:r>
            <a:r>
              <a:rPr lang="ru-RU" u="sng" dirty="0" err="1" smtClean="0">
                <a:solidFill>
                  <a:schemeClr val="tx1"/>
                </a:solidFill>
                <a:hlinkClick r:id="rId4"/>
              </a:rPr>
              <a:t>publ</a:t>
            </a:r>
            <a:r>
              <a:rPr lang="ru-RU" u="sng" dirty="0" smtClean="0">
                <a:solidFill>
                  <a:schemeClr val="tx1"/>
                </a:solidFill>
                <a:hlinkClick r:id="rId4"/>
              </a:rPr>
              <a:t>/matematiki_tverskoj_zemli_chast_2_bradis_avtor_shiroko_izvestnykh_chetyrjokhznachnykh_matematicheskikh_tablic/1-1-0-38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Книги – наше всё!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428736"/>
            <a:ext cx="3482945" cy="4552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1468952"/>
            <a:ext cx="3357586" cy="42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Исторические книги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299" y="1554163"/>
            <a:ext cx="4619802" cy="4525962"/>
          </a:xfrm>
        </p:spPr>
      </p:pic>
    </p:spTree>
    <p:extLst>
      <p:ext uri="{BB962C8B-B14F-4D97-AF65-F5344CB8AC3E}">
        <p14:creationId xmlns:p14="http://schemas.microsoft.com/office/powerpoint/2010/main" val="18292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Научная библиотека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500042"/>
            <a:ext cx="2718457" cy="394176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428604"/>
            <a:ext cx="2851673" cy="394176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1643050"/>
            <a:ext cx="2336023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Справочная литература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000240"/>
            <a:ext cx="2503576" cy="3643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248624"/>
            <a:ext cx="3600400" cy="3214643"/>
          </a:xfrm>
        </p:spPr>
      </p:pic>
    </p:spTree>
    <p:extLst>
      <p:ext uri="{BB962C8B-B14F-4D97-AF65-F5344CB8AC3E}">
        <p14:creationId xmlns:p14="http://schemas.microsoft.com/office/powerpoint/2010/main" val="36062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6888" cy="678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764704"/>
            <a:ext cx="6248400" cy="156686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Цель проекта: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284984"/>
            <a:ext cx="6248400" cy="1456373"/>
          </a:xfrm>
        </p:spPr>
        <p:txBody>
          <a:bodyPr>
            <a:noAutofit/>
          </a:bodyPr>
          <a:lstStyle/>
          <a:p>
            <a:r>
              <a:rPr lang="ru-RU" sz="2800" cap="none" spc="0" dirty="0" smtClean="0"/>
              <a:t>Привлечение молодежи к применению и использованию богатого научного и литературного наследия</a:t>
            </a:r>
            <a:endParaRPr lang="ru-RU" sz="2800" cap="none" spc="0" dirty="0"/>
          </a:p>
        </p:txBody>
      </p:sp>
    </p:spTree>
    <p:extLst>
      <p:ext uri="{BB962C8B-B14F-4D97-AF65-F5344CB8AC3E}">
        <p14:creationId xmlns:p14="http://schemas.microsoft.com/office/powerpoint/2010/main" val="21020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7382" y="1040898"/>
            <a:ext cx="6248400" cy="156686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Задачи: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284984"/>
            <a:ext cx="6248400" cy="2144280"/>
          </a:xfrm>
        </p:spPr>
        <p:txBody>
          <a:bodyPr>
            <a:normAutofit fontScale="90000"/>
          </a:bodyPr>
          <a:lstStyle/>
          <a:p>
            <a:r>
              <a:rPr lang="ru-RU" sz="2800" cap="none" spc="0" dirty="0" smtClean="0"/>
              <a:t>1.Выяснить кто же такой </a:t>
            </a:r>
            <a:r>
              <a:rPr lang="ru-RU" sz="2800" cap="none" spc="0" dirty="0" err="1" smtClean="0"/>
              <a:t>В.М.Брадис</a:t>
            </a:r>
            <a:r>
              <a:rPr lang="ru-RU" sz="2800" cap="none" spc="0" dirty="0" smtClean="0"/>
              <a:t>?</a:t>
            </a:r>
            <a:br>
              <a:rPr lang="ru-RU" sz="2800" cap="none" spc="0" dirty="0" smtClean="0"/>
            </a:br>
            <a:r>
              <a:rPr lang="ru-RU" sz="2800" cap="none" spc="0" dirty="0" smtClean="0"/>
              <a:t>2.В чем заключается смысл таблиц </a:t>
            </a:r>
            <a:r>
              <a:rPr lang="ru-RU" sz="2800" cap="none" spc="0" dirty="0" err="1" smtClean="0"/>
              <a:t>Брадиса</a:t>
            </a:r>
            <a:r>
              <a:rPr lang="ru-RU" sz="2800" cap="none" spc="0" dirty="0" smtClean="0"/>
              <a:t> и их применение?</a:t>
            </a:r>
            <a:br>
              <a:rPr lang="ru-RU" sz="2800" cap="none" spc="0" dirty="0" smtClean="0"/>
            </a:br>
            <a:r>
              <a:rPr lang="ru-RU" sz="2800" cap="none" spc="0" dirty="0" smtClean="0"/>
              <a:t>3. Проверить на практике удобство применения таблиц </a:t>
            </a:r>
            <a:r>
              <a:rPr lang="ru-RU" sz="2800" cap="none" spc="0" dirty="0" err="1" smtClean="0"/>
              <a:t>Брадиса</a:t>
            </a:r>
            <a:r>
              <a:rPr lang="ru-RU" sz="2800" cap="none" spc="0" dirty="0" smtClean="0"/>
              <a:t>.  </a:t>
            </a:r>
            <a:endParaRPr lang="ru-RU" sz="2800" cap="none" spc="0" dirty="0"/>
          </a:p>
        </p:txBody>
      </p:sp>
    </p:spTree>
    <p:extLst>
      <p:ext uri="{BB962C8B-B14F-4D97-AF65-F5344CB8AC3E}">
        <p14:creationId xmlns:p14="http://schemas.microsoft.com/office/powerpoint/2010/main" val="11539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413</TotalTime>
  <Words>367</Words>
  <Application>Microsoft Office PowerPoint</Application>
  <PresentationFormat>Экран (4:3)</PresentationFormat>
  <Paragraphs>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Презентация PowerPoint</vt:lpstr>
      <vt:lpstr>Путин  Владимир Владимирович</vt:lpstr>
      <vt:lpstr>Книги – наше всё!</vt:lpstr>
      <vt:lpstr>Исторические книги</vt:lpstr>
      <vt:lpstr>Научная библиотека</vt:lpstr>
      <vt:lpstr>Справочная литература</vt:lpstr>
      <vt:lpstr>Презентация PowerPoint</vt:lpstr>
      <vt:lpstr>Привлечение молодежи к применению и использованию богатого научного и литературного наследия</vt:lpstr>
      <vt:lpstr>1.Выяснить кто же такой В.М.Брадис? 2.В чем заключается смысл таблиц Брадиса и их применение? 3. Проверить на практике удобство применения таблиц Брадиса.  </vt:lpstr>
      <vt:lpstr>В библиотеки мы собирали, изучали и анализировали  информацию про жизненный путь и научные труды  В.М. Брадиса</vt:lpstr>
      <vt:lpstr>70% - художественные произведения 30% - газеты, журналы и интернет</vt:lpstr>
      <vt:lpstr>Каких выдающихся личностей по имени Владимир вы знаете?</vt:lpstr>
      <vt:lpstr>Третий, заключительный вопрос звучал следующим образом: «Знаете ли вы, кто такой Владимир Модестович Брадис?» Самым популярным ответом был: «Это тот, кто написал таблицы Брадиса», а ученики среднего звена, которые ещё не встречались с «таблицами» на уроках математики, сказали, что не знают кто это.</vt:lpstr>
      <vt:lpstr>Итак: Кто же такой Владимир Модестович Брадис?</vt:lpstr>
      <vt:lpstr>Брадис   Владимир Модестович</vt:lpstr>
      <vt:lpstr>Семья </vt:lpstr>
      <vt:lpstr> </vt:lpstr>
      <vt:lpstr>Презентация PowerPoint</vt:lpstr>
      <vt:lpstr>Учёный, педагог, математик, профессор, член-корреспондент Академии педагогических наук. Он является составителем знаменитых "Четырехзначных математических таблиц", по которым училось не одно поколение учеников средних школ нашей страны, эти таблицы все так и называли - "Таблицы Брадиса", они и по сей день применяются на уроках геометрии в российских школах при изучении темы "Решение треугольников". В.М. Брадисом написано более ста различных статей, учебников, учебных пособий, исследований по математике и методике её преподавания.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Великий российский учёный  Михаил Ломоносов </vt:lpstr>
      <vt:lpstr>Презентация PowerPoint</vt:lpstr>
      <vt:lpstr>Литература и Web-ресурсы: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user</cp:lastModifiedBy>
  <cp:revision>34</cp:revision>
  <dcterms:created xsi:type="dcterms:W3CDTF">2015-03-01T13:13:28Z</dcterms:created>
  <dcterms:modified xsi:type="dcterms:W3CDTF">2016-02-02T08:44:25Z</dcterms:modified>
</cp:coreProperties>
</file>