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3" r:id="rId5"/>
    <p:sldId id="274" r:id="rId6"/>
    <p:sldId id="276" r:id="rId7"/>
    <p:sldId id="275" r:id="rId8"/>
    <p:sldId id="257" r:id="rId9"/>
    <p:sldId id="258" r:id="rId10"/>
    <p:sldId id="277" r:id="rId11"/>
    <p:sldId id="268" r:id="rId12"/>
    <p:sldId id="284" r:id="rId13"/>
    <p:sldId id="286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86447" autoAdjust="0"/>
  </p:normalViewPr>
  <p:slideViewPr>
    <p:cSldViewPr>
      <p:cViewPr>
        <p:scale>
          <a:sx n="70" d="100"/>
          <a:sy n="70" d="100"/>
        </p:scale>
        <p:origin x="-1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650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751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134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543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80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666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157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675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46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63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3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1E1A-496D-43EC-9FE2-BABADC192D95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161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Вычисление площадей фигур.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математики в 8 классе.</a:t>
            </a:r>
          </a:p>
          <a:p>
            <a:r>
              <a:rPr lang="ru-RU" dirty="0" smtClean="0"/>
              <a:t>Учитель: Ильина Л.В.</a:t>
            </a:r>
          </a:p>
        </p:txBody>
      </p:sp>
    </p:spTree>
    <p:extLst>
      <p:ext uri="{BB962C8B-B14F-4D97-AF65-F5344CB8AC3E}">
        <p14:creationId xmlns="" xmlns:p14="http://schemas.microsoft.com/office/powerpoint/2010/main" val="34935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pPr algn="l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      </a:t>
            </a:r>
          </a:p>
          <a:p>
            <a:pPr marL="0" indent="0" algn="ctr">
              <a:buNone/>
            </a:pPr>
            <a:r>
              <a:rPr lang="ru-RU" sz="4000" dirty="0" smtClean="0"/>
              <a:t>«</a:t>
            </a:r>
            <a:r>
              <a:rPr lang="ru-RU" sz="4000" dirty="0"/>
              <a:t>Ум заключается не только в знании, но и в умении приложить знание на деле».</a:t>
            </a:r>
          </a:p>
          <a:p>
            <a:pPr marL="0" indent="0">
              <a:buNone/>
            </a:pPr>
            <a:r>
              <a:rPr lang="ru-RU" sz="4000" dirty="0" smtClean="0"/>
              <a:t>                                        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                            Аристотель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61707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Татьяна\Downloads\6964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096344"/>
          </a:xfrm>
        </p:spPr>
        <p:txBody>
          <a:bodyPr>
            <a:noAutofit/>
          </a:bodyPr>
          <a:lstStyle/>
          <a:p>
            <a:r>
              <a:rPr lang="ru-RU" sz="4800" dirty="0" smtClean="0"/>
              <a:t>Решение задач ГИА и ЕГЭ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159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Сделаем зарядку. </a:t>
            </a:r>
          </a:p>
        </p:txBody>
      </p:sp>
      <p:pic>
        <p:nvPicPr>
          <p:cNvPr id="17412" name="Picture 4" descr="23m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00" y="-990600"/>
            <a:ext cx="4267200" cy="5715000"/>
          </a:xfrm>
          <a:prstGeom prst="rect">
            <a:avLst/>
          </a:prstGeom>
          <a:noFill/>
        </p:spPr>
      </p:pic>
      <p:pic>
        <p:nvPicPr>
          <p:cNvPr id="17413" name="Picture 5" descr="11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838200"/>
            <a:ext cx="3189288" cy="3810000"/>
          </a:xfrm>
          <a:prstGeom prst="rect">
            <a:avLst/>
          </a:prstGeom>
          <a:noFill/>
        </p:spPr>
      </p:pic>
      <p:pic>
        <p:nvPicPr>
          <p:cNvPr id="17414" name="Picture 6" descr="ani-pand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048000"/>
            <a:ext cx="3025775" cy="3448050"/>
          </a:xfrm>
          <a:prstGeom prst="rect">
            <a:avLst/>
          </a:prstGeom>
          <a:noFill/>
        </p:spPr>
      </p:pic>
      <p:pic>
        <p:nvPicPr>
          <p:cNvPr id="17415" name="Picture 7" descr="cat2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2743200"/>
            <a:ext cx="2225675" cy="3657600"/>
          </a:xfrm>
          <a:prstGeom prst="rect">
            <a:avLst/>
          </a:prstGeom>
          <a:noFill/>
        </p:spPr>
      </p:pic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1447800" y="1143000"/>
            <a:ext cx="6172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Будьте здоровы.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16" presetClass="exit" presetSubtype="2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500"/>
                            </p:stCondLst>
                            <p:childTnLst>
                              <p:par>
                                <p:cTn id="25" presetID="4" presetClass="exit" presetSubtype="1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8000"/>
                            </p:stCondLst>
                            <p:childTnLst>
                              <p:par>
                                <p:cTn id="33" presetID="8" presetClass="exit" presetSubtype="1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0"/>
                            </p:stCondLst>
                            <p:childTnLst>
                              <p:par>
                                <p:cTn id="5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174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1741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Вверх рука и вниз рука.</a:t>
            </a:r>
            <a:endParaRPr lang="ru-RU" dirty="0"/>
          </a:p>
          <a:p>
            <a:r>
              <a:rPr lang="ru-RU" b="1" dirty="0"/>
              <a:t>Потянули их слегка.</a:t>
            </a:r>
            <a:endParaRPr lang="ru-RU" dirty="0"/>
          </a:p>
          <a:p>
            <a:r>
              <a:rPr lang="ru-RU" b="1" dirty="0"/>
              <a:t>Быстро поменяли руки!</a:t>
            </a:r>
            <a:endParaRPr lang="ru-RU" dirty="0"/>
          </a:p>
          <a:p>
            <a:r>
              <a:rPr lang="ru-RU" b="1" dirty="0"/>
              <a:t>Нам сегодня не до скуки.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Приседание с хлопками:</a:t>
            </a:r>
            <a:endParaRPr lang="ru-RU" dirty="0"/>
          </a:p>
          <a:p>
            <a:r>
              <a:rPr lang="ru-RU" b="1" dirty="0"/>
              <a:t>Вниз – хлопок и вверх – хлопок.</a:t>
            </a:r>
            <a:endParaRPr lang="ru-RU" dirty="0"/>
          </a:p>
          <a:p>
            <a:r>
              <a:rPr lang="ru-RU" b="1" dirty="0"/>
              <a:t>Ноги, руки разминаем,</a:t>
            </a:r>
            <a:endParaRPr lang="ru-RU" dirty="0"/>
          </a:p>
          <a:p>
            <a:r>
              <a:rPr lang="ru-RU" b="1" dirty="0"/>
              <a:t>Точно знаем – будет прок.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Крутим-вертим головой,</a:t>
            </a:r>
            <a:endParaRPr lang="ru-RU" dirty="0"/>
          </a:p>
          <a:p>
            <a:r>
              <a:rPr lang="ru-RU" b="1" dirty="0"/>
              <a:t>Разминаем шею. Стой!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И на месте мы шагаем,</a:t>
            </a:r>
            <a:endParaRPr lang="ru-RU" dirty="0"/>
          </a:p>
          <a:p>
            <a:r>
              <a:rPr lang="ru-RU" b="1" dirty="0"/>
              <a:t>Ноги выше поднимаем.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Потянулись, растянулись</a:t>
            </a:r>
            <a:endParaRPr lang="ru-RU" dirty="0"/>
          </a:p>
          <a:p>
            <a:r>
              <a:rPr lang="ru-RU" b="1" dirty="0"/>
              <a:t>Вверх и в стороны, вперёд.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И за парты все вернулись –</a:t>
            </a:r>
            <a:endParaRPr lang="ru-RU" dirty="0"/>
          </a:p>
          <a:p>
            <a:r>
              <a:rPr lang="ru-RU" b="1" dirty="0"/>
              <a:t>Вновь урок у нас идёт. </a:t>
            </a:r>
            <a:endParaRPr lang="ru-RU" dirty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Физкультминутка для глаз. </a:t>
            </a:r>
          </a:p>
          <a:p>
            <a:pPr lvl="0"/>
            <a:r>
              <a:rPr lang="ru-RU" dirty="0"/>
              <a:t>Рисуй глазами треугольник.</a:t>
            </a:r>
          </a:p>
          <a:p>
            <a:pPr lvl="0"/>
            <a:r>
              <a:rPr lang="ru-RU" dirty="0"/>
              <a:t>Теперь его переверни</a:t>
            </a:r>
          </a:p>
          <a:p>
            <a:pPr lvl="0"/>
            <a:r>
              <a:rPr lang="ru-RU" dirty="0"/>
              <a:t>Вершиной вниз.</a:t>
            </a:r>
          </a:p>
          <a:p>
            <a:pPr lvl="0"/>
            <a:r>
              <a:rPr lang="ru-RU" dirty="0"/>
              <a:t>И вновь глазами</a:t>
            </a:r>
          </a:p>
          <a:p>
            <a:pPr lvl="0"/>
            <a:r>
              <a:rPr lang="ru-RU" dirty="0"/>
              <a:t>Ты по периметру веди.</a:t>
            </a:r>
          </a:p>
          <a:p>
            <a:pPr lvl="0"/>
            <a:r>
              <a:rPr lang="ru-RU" dirty="0"/>
              <a:t>Рисуй восьмерку вертикально.</a:t>
            </a:r>
          </a:p>
          <a:p>
            <a:pPr lvl="0"/>
            <a:r>
              <a:rPr lang="ru-RU" dirty="0"/>
              <a:t>Ты головою не крути,</a:t>
            </a:r>
          </a:p>
          <a:p>
            <a:pPr lvl="0"/>
            <a:r>
              <a:rPr lang="ru-RU" dirty="0"/>
              <a:t>А лишь глазами осторожно</a:t>
            </a:r>
          </a:p>
          <a:p>
            <a:pPr lvl="0"/>
            <a:r>
              <a:rPr lang="ru-RU" dirty="0"/>
              <a:t>Ты вдоль по линиям води.</a:t>
            </a:r>
          </a:p>
          <a:p>
            <a:pPr lvl="0"/>
            <a:r>
              <a:rPr lang="ru-RU" dirty="0"/>
              <a:t>И на бочок ее клади.</a:t>
            </a:r>
          </a:p>
          <a:p>
            <a:pPr lvl="0"/>
            <a:r>
              <a:rPr lang="ru-RU" dirty="0"/>
              <a:t>Теперь следи горизонтально,</a:t>
            </a:r>
          </a:p>
          <a:p>
            <a:pPr lvl="0"/>
            <a:r>
              <a:rPr lang="ru-RU" dirty="0"/>
              <a:t>И в центре ты остановись.</a:t>
            </a:r>
          </a:p>
          <a:p>
            <a:pPr lvl="0"/>
            <a:r>
              <a:rPr lang="ru-RU" dirty="0"/>
              <a:t>Зажмурься крепко, не ленись.</a:t>
            </a:r>
          </a:p>
          <a:p>
            <a:pPr lvl="0"/>
            <a:r>
              <a:rPr lang="ru-RU" dirty="0"/>
              <a:t>Глаза открываем мы, наконец.</a:t>
            </a:r>
          </a:p>
          <a:p>
            <a:pPr lvl="0"/>
            <a:r>
              <a:rPr lang="ru-RU" dirty="0"/>
              <a:t>Зарядка окончилась.</a:t>
            </a:r>
          </a:p>
          <a:p>
            <a:pPr lvl="0"/>
            <a:r>
              <a:rPr lang="ru-RU" dirty="0"/>
              <a:t>Ты молодей!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39943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Формула Пика.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Формула Пика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Площадь многоугольника с целочисленными вершинами равна 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В + Г/2 − 1</a:t>
            </a:r>
            <a:r>
              <a:rPr lang="ru-RU" dirty="0"/>
              <a:t>, где </a:t>
            </a:r>
            <a:br>
              <a:rPr lang="ru-RU" dirty="0"/>
            </a:br>
            <a:r>
              <a:rPr lang="ru-RU" b="1" dirty="0"/>
              <a:t>В</a:t>
            </a:r>
            <a:r>
              <a:rPr lang="ru-RU" dirty="0"/>
              <a:t> есть количество целочисленных точек внутри многоугольника, а</a:t>
            </a:r>
            <a:br>
              <a:rPr lang="ru-RU" dirty="0"/>
            </a:br>
            <a:r>
              <a:rPr lang="ru-RU" b="1" dirty="0"/>
              <a:t>Г</a:t>
            </a:r>
            <a:r>
              <a:rPr lang="ru-RU" dirty="0"/>
              <a:t>— количество целочисленных точек на границе многоугольника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 = 10</a:t>
            </a:r>
            <a:r>
              <a:rPr lang="ru-RU" dirty="0"/>
              <a:t>, </a:t>
            </a:r>
            <a:r>
              <a:rPr lang="ru-RU" b="1" dirty="0"/>
              <a:t>Г = 7</a:t>
            </a:r>
            <a:r>
              <a:rPr lang="ru-RU" dirty="0"/>
              <a:t>,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 + Г/2 −1</a:t>
            </a:r>
            <a:r>
              <a:rPr lang="ru-RU" dirty="0"/>
              <a:t> = </a:t>
            </a:r>
            <a:r>
              <a:rPr lang="ru-RU" b="1" dirty="0"/>
              <a:t>10</a:t>
            </a:r>
            <a:r>
              <a:rPr lang="ru-RU" dirty="0"/>
              <a:t> + </a:t>
            </a:r>
            <a:r>
              <a:rPr lang="ru-RU" b="1" dirty="0"/>
              <a:t>7</a:t>
            </a:r>
            <a:r>
              <a:rPr lang="ru-RU" dirty="0"/>
              <a:t>:2 −1 = 12,5</a:t>
            </a:r>
            <a:br>
              <a:rPr lang="ru-RU" dirty="0"/>
            </a:b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Пример.</a:t>
            </a:r>
            <a:r>
              <a:rPr lang="ru-RU" dirty="0"/>
              <a:t> 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569" y="2204864"/>
            <a:ext cx="3705326" cy="3663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74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Рефлексия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dirty="0" smtClean="0"/>
              <a:t>              </a:t>
            </a:r>
            <a:r>
              <a:rPr lang="ru-RU" sz="8000" dirty="0" smtClean="0"/>
              <a:t>На </a:t>
            </a:r>
            <a:r>
              <a:rPr lang="ru-RU" sz="8000" dirty="0"/>
              <a:t>уроке я работал   </a:t>
            </a:r>
            <a:r>
              <a:rPr lang="ru-RU" sz="8000" dirty="0" smtClean="0"/>
              <a:t>                                         активно </a:t>
            </a:r>
            <a:r>
              <a:rPr lang="ru-RU" sz="8000" dirty="0"/>
              <a:t>/ </a:t>
            </a:r>
            <a:r>
              <a:rPr lang="ru-RU" sz="8000" dirty="0" smtClean="0"/>
              <a:t>пассивно </a:t>
            </a:r>
          </a:p>
          <a:p>
            <a:pPr marL="0" lvl="0" indent="0">
              <a:buNone/>
            </a:pPr>
            <a:r>
              <a:rPr lang="ru-RU" sz="8000" dirty="0" smtClean="0"/>
              <a:t> </a:t>
            </a:r>
          </a:p>
          <a:p>
            <a:pPr marL="0" lvl="0" indent="0">
              <a:buNone/>
            </a:pPr>
            <a:r>
              <a:rPr lang="ru-RU" sz="8000" dirty="0" smtClean="0"/>
              <a:t>     Своей </a:t>
            </a:r>
            <a:r>
              <a:rPr lang="ru-RU" sz="8000" dirty="0"/>
              <a:t>работой на уроке я                                </a:t>
            </a:r>
            <a:r>
              <a:rPr lang="ru-RU" sz="8000" dirty="0" smtClean="0"/>
              <a:t>доволен </a:t>
            </a:r>
            <a:r>
              <a:rPr lang="ru-RU" sz="8000" dirty="0"/>
              <a:t>/ не </a:t>
            </a:r>
            <a:r>
              <a:rPr lang="ru-RU" sz="8000" dirty="0" smtClean="0"/>
              <a:t>доволен</a:t>
            </a:r>
          </a:p>
          <a:p>
            <a:pPr marL="0" lvl="0" indent="0">
              <a:buNone/>
            </a:pPr>
            <a:endParaRPr lang="ru-RU" sz="8000" dirty="0"/>
          </a:p>
          <a:p>
            <a:pPr marL="0" lvl="0" indent="0">
              <a:buNone/>
            </a:pPr>
            <a:r>
              <a:rPr lang="ru-RU" sz="8000" dirty="0" smtClean="0"/>
              <a:t>      Урок </a:t>
            </a:r>
            <a:r>
              <a:rPr lang="ru-RU" sz="8000" dirty="0"/>
              <a:t>для меня показался                                 </a:t>
            </a:r>
            <a:r>
              <a:rPr lang="ru-RU" sz="8000" dirty="0" smtClean="0"/>
              <a:t>коротким </a:t>
            </a:r>
            <a:r>
              <a:rPr lang="ru-RU" sz="8000" dirty="0"/>
              <a:t>/ длинным</a:t>
            </a:r>
          </a:p>
          <a:p>
            <a:pPr marL="0" lvl="0" indent="0">
              <a:buNone/>
            </a:pPr>
            <a:r>
              <a:rPr lang="ru-RU" sz="8000" dirty="0" smtClean="0"/>
              <a:t>       За урок я                                                               не устал / устал                </a:t>
            </a:r>
          </a:p>
          <a:p>
            <a:pPr marL="0" lvl="0" indent="0">
              <a:buNone/>
            </a:pPr>
            <a:endParaRPr lang="ru-RU" sz="8000" dirty="0"/>
          </a:p>
          <a:p>
            <a:pPr marL="0" lvl="0" indent="0">
              <a:buNone/>
            </a:pPr>
            <a:r>
              <a:rPr lang="ru-RU" sz="8000" dirty="0" smtClean="0"/>
              <a:t>      Моё настроение                                                 стало лучше / стало хуже</a:t>
            </a:r>
          </a:p>
          <a:p>
            <a:pPr marL="0" lvl="0" indent="0">
              <a:buNone/>
            </a:pPr>
            <a:endParaRPr lang="ru-RU" sz="8000" dirty="0" smtClean="0"/>
          </a:p>
          <a:p>
            <a:pPr marL="0" lvl="0" indent="0">
              <a:buNone/>
            </a:pPr>
            <a:r>
              <a:rPr lang="ru-RU" sz="8000" dirty="0" smtClean="0"/>
              <a:t>      Материал урока мне был                                понятен / не понятен</a:t>
            </a:r>
          </a:p>
          <a:p>
            <a:pPr marL="0" indent="0">
              <a:buNone/>
            </a:pPr>
            <a:r>
              <a:rPr lang="ru-RU" sz="8000" dirty="0" smtClean="0"/>
              <a:t>                                                                                       полезен </a:t>
            </a:r>
            <a:r>
              <a:rPr lang="ru-RU" sz="8000" dirty="0"/>
              <a:t>/ </a:t>
            </a:r>
            <a:r>
              <a:rPr lang="ru-RU" sz="8000" dirty="0" smtClean="0"/>
              <a:t>бесполезен</a:t>
            </a:r>
          </a:p>
          <a:p>
            <a:pPr marL="0" indent="0">
              <a:buNone/>
            </a:pPr>
            <a:r>
              <a:rPr lang="ru-RU" sz="8000" dirty="0" smtClean="0"/>
              <a:t>                                                                                       интересен </a:t>
            </a:r>
            <a:r>
              <a:rPr lang="ru-RU" sz="8000" dirty="0"/>
              <a:t>/ </a:t>
            </a:r>
            <a:r>
              <a:rPr lang="ru-RU" sz="8000" dirty="0" smtClean="0"/>
              <a:t>скучен</a:t>
            </a:r>
          </a:p>
          <a:p>
            <a:pPr marL="0" indent="0">
              <a:buNone/>
            </a:pPr>
            <a:endParaRPr lang="ru-RU" sz="8000" dirty="0"/>
          </a:p>
          <a:p>
            <a:pPr marL="0" indent="0">
              <a:buNone/>
            </a:pPr>
            <a:r>
              <a:rPr lang="ru-RU" sz="8000" dirty="0"/>
              <a:t> </a:t>
            </a:r>
            <a:r>
              <a:rPr lang="ru-RU" sz="8000" dirty="0" smtClean="0"/>
              <a:t>     Домашнее </a:t>
            </a:r>
            <a:r>
              <a:rPr lang="ru-RU" sz="8000" dirty="0"/>
              <a:t>задание мне кажется                   </a:t>
            </a:r>
            <a:r>
              <a:rPr lang="ru-RU" sz="8000" dirty="0" smtClean="0"/>
              <a:t> </a:t>
            </a:r>
            <a:r>
              <a:rPr lang="ru-RU" sz="8000" dirty="0"/>
              <a:t>лёгким / трудным</a:t>
            </a:r>
          </a:p>
          <a:p>
            <a:pPr marL="0" indent="0">
              <a:buNone/>
            </a:pPr>
            <a:r>
              <a:rPr lang="ru-RU" sz="8000" dirty="0" smtClean="0"/>
              <a:t>                                                                                      интересно </a:t>
            </a:r>
            <a:r>
              <a:rPr lang="ru-RU" sz="8000" dirty="0"/>
              <a:t>/ не </a:t>
            </a:r>
            <a:r>
              <a:rPr lang="ru-RU" sz="8000" dirty="0" smtClean="0"/>
              <a:t>интересно    </a:t>
            </a:r>
            <a:r>
              <a:rPr lang="ru-RU" sz="4400" dirty="0" smtClean="0"/>
              <a:t>               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2997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Придумать задачу на использование нового правила </a:t>
            </a:r>
          </a:p>
          <a:p>
            <a:endParaRPr lang="ru-RU" dirty="0"/>
          </a:p>
          <a:p>
            <a:r>
              <a:rPr lang="ru-RU" dirty="0" smtClean="0"/>
              <a:t>                        </a:t>
            </a:r>
            <a:r>
              <a:rPr lang="ru-RU" i="1" dirty="0" smtClean="0"/>
              <a:t>ИЛИ</a:t>
            </a:r>
          </a:p>
          <a:p>
            <a:r>
              <a:rPr lang="ru-RU" dirty="0" smtClean="0"/>
              <a:t>Выполнить упражнения № 486 (</a:t>
            </a:r>
            <a:r>
              <a:rPr lang="ru-RU" dirty="0" err="1" smtClean="0"/>
              <a:t>к,л,м</a:t>
            </a:r>
            <a:r>
              <a:rPr lang="ru-RU" dirty="0" smtClean="0"/>
              <a:t>), №524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Педагога:</a:t>
            </a:r>
          </a:p>
          <a:p>
            <a:r>
              <a:rPr lang="ru-RU" i="1" dirty="0" smtClean="0"/>
              <a:t>Проконтролировать у учащихся умения решения задач на нахождение площадей различных фигур, познакомить с формулой Пика, для вычисления площади не стандартных фигур.</a:t>
            </a:r>
            <a:endParaRPr lang="ru-RU" i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Ученика:</a:t>
            </a:r>
          </a:p>
          <a:p>
            <a:r>
              <a:rPr lang="ru-RU" i="1" dirty="0" smtClean="0"/>
              <a:t>Освоение формул площадей и области их применения, развитие умения применять полученные знания для решения задач.</a:t>
            </a:r>
            <a:endParaRPr lang="ru-RU" i="1" dirty="0"/>
          </a:p>
        </p:txBody>
      </p:sp>
    </p:spTree>
    <p:extLst>
      <p:ext uri="{BB962C8B-B14F-4D97-AF65-F5344CB8AC3E}">
        <p14:creationId xmlns="" xmlns:p14="http://schemas.microsoft.com/office/powerpoint/2010/main" val="29027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/>
              <a:t>Личностные:</a:t>
            </a:r>
          </a:p>
          <a:p>
            <a:r>
              <a:rPr lang="ru-RU" i="1" dirty="0" smtClean="0"/>
              <a:t>Способствовать умению анализировать, сравнивать, обобщать, делать выводы.</a:t>
            </a:r>
            <a:endParaRPr lang="ru-RU" i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i="1" dirty="0" smtClean="0"/>
              <a:t>Обучающие:</a:t>
            </a:r>
          </a:p>
          <a:p>
            <a:r>
              <a:rPr lang="ru-RU" i="1" dirty="0" smtClean="0"/>
              <a:t>Планируется, что к окончанию урока ученики будут уметь решать задачи на нахождение площадей.</a:t>
            </a:r>
            <a:endParaRPr lang="ru-RU" i="1" dirty="0"/>
          </a:p>
        </p:txBody>
      </p:sp>
    </p:spTree>
    <p:extLst>
      <p:ext uri="{BB962C8B-B14F-4D97-AF65-F5344CB8AC3E}">
        <p14:creationId xmlns="" xmlns:p14="http://schemas.microsoft.com/office/powerpoint/2010/main" val="36392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Формируемые УУД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Познавательные</a:t>
            </a:r>
            <a:r>
              <a:rPr lang="ru-RU" dirty="0" smtClean="0"/>
              <a:t>: анализировать, делать выводы, сравнивать объекты  по способам действия;</a:t>
            </a:r>
          </a:p>
          <a:p>
            <a:r>
              <a:rPr lang="ru-RU" i="1" dirty="0" smtClean="0"/>
              <a:t>Регулятивные</a:t>
            </a:r>
            <a:r>
              <a:rPr lang="ru-RU" dirty="0" smtClean="0"/>
              <a:t>: определять цель, проблему, выдвигать версии, планировать деятельность;</a:t>
            </a:r>
          </a:p>
          <a:p>
            <a:r>
              <a:rPr lang="ru-RU" i="1" dirty="0" smtClean="0"/>
              <a:t>Коммуникативные</a:t>
            </a:r>
            <a:r>
              <a:rPr lang="ru-RU" dirty="0" smtClean="0"/>
              <a:t>: излагать свое мнение, использовать речевые средства;</a:t>
            </a:r>
          </a:p>
          <a:p>
            <a:r>
              <a:rPr lang="ru-RU" i="1" dirty="0" smtClean="0"/>
              <a:t>Личностные:</a:t>
            </a:r>
            <a:r>
              <a:rPr lang="ru-RU" dirty="0" smtClean="0"/>
              <a:t> осознавать свои эмоции, вырабатывать уважительное отношение к одноклассникам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7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Предметные</a:t>
            </a:r>
            <a:r>
              <a:rPr lang="ru-RU" dirty="0" smtClean="0"/>
              <a:t>: освоение формул, решение задач на нахождение площадей различных фигур;</a:t>
            </a:r>
          </a:p>
          <a:p>
            <a:r>
              <a:rPr lang="ru-RU" i="1" dirty="0" err="1" smtClean="0"/>
              <a:t>Метапредметные</a:t>
            </a:r>
            <a:r>
              <a:rPr lang="ru-RU" dirty="0" smtClean="0"/>
              <a:t>: умение выдвигать гипотезы, предположения, видеть различные способы решения задачи;</a:t>
            </a:r>
          </a:p>
          <a:p>
            <a:r>
              <a:rPr lang="ru-RU" i="1" dirty="0" smtClean="0"/>
              <a:t>Личностные</a:t>
            </a:r>
            <a:r>
              <a:rPr lang="ru-RU" dirty="0" smtClean="0"/>
              <a:t>: умение правильно излагать свои мысли, понимать смысл поставленной задачи.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59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5" y="-15277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pPr algn="l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 урок я хочу начать со слов персидско-таджикского поэта </a:t>
            </a:r>
            <a:r>
              <a:rPr lang="ru-RU" dirty="0"/>
              <a:t>Рудаки: </a:t>
            </a:r>
          </a:p>
          <a:p>
            <a:r>
              <a:rPr lang="ru-RU" i="1" dirty="0"/>
              <a:t>«С тех </a:t>
            </a:r>
            <a:r>
              <a:rPr lang="ru-RU" i="1" dirty="0" smtClean="0"/>
              <a:t>пор </a:t>
            </a:r>
            <a:r>
              <a:rPr lang="ru-RU" i="1" dirty="0"/>
              <a:t>как существует мирозданье,</a:t>
            </a:r>
            <a:br>
              <a:rPr lang="ru-RU" i="1" dirty="0"/>
            </a:br>
            <a:r>
              <a:rPr lang="ru-RU" i="1" dirty="0"/>
              <a:t>Такого нет, кто б не нуждался в знанье.</a:t>
            </a:r>
            <a:br>
              <a:rPr lang="ru-RU" i="1" dirty="0"/>
            </a:br>
            <a:r>
              <a:rPr lang="ru-RU" i="1" dirty="0"/>
              <a:t>Какой мы ни возьмем язык и век, </a:t>
            </a:r>
            <a:br>
              <a:rPr lang="ru-RU" i="1" dirty="0"/>
            </a:br>
            <a:r>
              <a:rPr lang="ru-RU" i="1" dirty="0"/>
              <a:t>Всегда стремится к знанью человек 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815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ТЕМА: ???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Тему сегодняшнего урока вы сформулируете </a:t>
            </a:r>
            <a:r>
              <a:rPr lang="ru-RU" dirty="0" smtClean="0"/>
              <a:t>сами.</a:t>
            </a:r>
          </a:p>
          <a:p>
            <a:r>
              <a:rPr lang="ru-RU" dirty="0"/>
              <a:t>Для этого выполните следующие задания </a:t>
            </a:r>
            <a:r>
              <a:rPr lang="ru-RU" i="1" dirty="0"/>
              <a:t>(раздаются карточки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Назовите букву, стоящую в скобках, соответствующую истинному высказыванию </a:t>
            </a:r>
            <a:r>
              <a:rPr lang="ru-RU" i="1" dirty="0"/>
              <a:t>(буквы записать на доске).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366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7" name="Picture 9" descr="C:\Users\Татьяна\Downloads\6964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92280" y="1600200"/>
            <a:ext cx="159452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b="1" dirty="0"/>
              <a:t>Немного истории</a:t>
            </a:r>
            <a:r>
              <a:rPr lang="ru-RU" b="1" dirty="0" smtClean="0"/>
              <a:t>.</a:t>
            </a:r>
          </a:p>
          <a:p>
            <a:r>
              <a:rPr lang="ru-RU" dirty="0"/>
              <a:t>Понятие площади и в науке и на практике использовалось с незапамятных времён.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9506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ТЕСТИРОВАНИЕ.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93122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Но </a:t>
            </a:r>
            <a:r>
              <a:rPr lang="ru-RU" dirty="0"/>
              <a:t>прежде нам необходимо проверить знание </a:t>
            </a:r>
            <a:r>
              <a:rPr lang="ru-RU" dirty="0" smtClean="0"/>
              <a:t>формул </a:t>
            </a:r>
            <a:r>
              <a:rPr lang="ru-RU" dirty="0"/>
              <a:t>для вычисления </a:t>
            </a:r>
            <a:r>
              <a:rPr lang="ru-RU" dirty="0" smtClean="0"/>
              <a:t>площадей.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513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495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Вычисление площадей фигур.</vt:lpstr>
      <vt:lpstr>Цели</vt:lpstr>
      <vt:lpstr>Задачи</vt:lpstr>
      <vt:lpstr>Формируемые УУД</vt:lpstr>
      <vt:lpstr>Планируемые результаты</vt:lpstr>
      <vt:lpstr>Слайд 6</vt:lpstr>
      <vt:lpstr>ТЕМА: ???</vt:lpstr>
      <vt:lpstr>Слайд 8</vt:lpstr>
      <vt:lpstr>ТЕСТИРОВАНИЕ. </vt:lpstr>
      <vt:lpstr>Слайд 10</vt:lpstr>
      <vt:lpstr>Решение задач ГИА и ЕГЭ</vt:lpstr>
      <vt:lpstr>Сделаем зарядку. </vt:lpstr>
      <vt:lpstr>Слайд 13</vt:lpstr>
      <vt:lpstr>Формула Пика.</vt:lpstr>
      <vt:lpstr>Рефлексия</vt:lpstr>
      <vt:lpstr>Домашнее задание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Кс</cp:lastModifiedBy>
  <cp:revision>41</cp:revision>
  <dcterms:created xsi:type="dcterms:W3CDTF">2012-11-20T13:52:39Z</dcterms:created>
  <dcterms:modified xsi:type="dcterms:W3CDTF">2016-02-08T18:36:13Z</dcterms:modified>
</cp:coreProperties>
</file>